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61" r:id="rId5"/>
    <p:sldId id="262" r:id="rId6"/>
    <p:sldId id="263" r:id="rId7"/>
    <p:sldId id="265" r:id="rId8"/>
    <p:sldId id="266" r:id="rId9"/>
    <p:sldId id="264" r:id="rId10"/>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BE"/>
          </a:p>
        </p:txBody>
      </p:sp>
      <p:sp>
        <p:nvSpPr>
          <p:cNvPr id="4" name="Date Placeholder 3"/>
          <p:cNvSpPr>
            <a:spLocks noGrp="1"/>
          </p:cNvSpPr>
          <p:nvPr>
            <p:ph type="dt" sz="half" idx="10"/>
          </p:nvPr>
        </p:nvSpPr>
        <p:spPr/>
        <p:txBody>
          <a:bodyPr/>
          <a:lstStyle/>
          <a:p>
            <a:fld id="{62F560A3-274A-4326-BCD6-8E8194B66FFE}" type="datetimeFigureOut">
              <a:rPr lang="nl-BE" smtClean="0"/>
              <a:pPr/>
              <a:t>3/06/2010</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2F560A3-274A-4326-BCD6-8E8194B66FFE}" type="datetimeFigureOut">
              <a:rPr lang="nl-BE" smtClean="0"/>
              <a:pPr/>
              <a:t>3/06/2010</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2F560A3-274A-4326-BCD6-8E8194B66FFE}" type="datetimeFigureOut">
              <a:rPr lang="nl-BE" smtClean="0"/>
              <a:pPr/>
              <a:t>3/06/2010</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2F560A3-274A-4326-BCD6-8E8194B66FFE}" type="datetimeFigureOut">
              <a:rPr lang="nl-BE" smtClean="0"/>
              <a:pPr/>
              <a:t>3/06/2010</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F560A3-274A-4326-BCD6-8E8194B66FFE}" type="datetimeFigureOut">
              <a:rPr lang="nl-BE" smtClean="0"/>
              <a:pPr/>
              <a:t>3/06/2010</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Date Placeholder 4"/>
          <p:cNvSpPr>
            <a:spLocks noGrp="1"/>
          </p:cNvSpPr>
          <p:nvPr>
            <p:ph type="dt" sz="half" idx="10"/>
          </p:nvPr>
        </p:nvSpPr>
        <p:spPr/>
        <p:txBody>
          <a:bodyPr/>
          <a:lstStyle/>
          <a:p>
            <a:fld id="{62F560A3-274A-4326-BCD6-8E8194B66FFE}" type="datetimeFigureOut">
              <a:rPr lang="nl-BE" smtClean="0"/>
              <a:pPr/>
              <a:t>3/06/2010</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Date Placeholder 6"/>
          <p:cNvSpPr>
            <a:spLocks noGrp="1"/>
          </p:cNvSpPr>
          <p:nvPr>
            <p:ph type="dt" sz="half" idx="10"/>
          </p:nvPr>
        </p:nvSpPr>
        <p:spPr/>
        <p:txBody>
          <a:bodyPr/>
          <a:lstStyle/>
          <a:p>
            <a:fld id="{62F560A3-274A-4326-BCD6-8E8194B66FFE}" type="datetimeFigureOut">
              <a:rPr lang="nl-BE" smtClean="0"/>
              <a:pPr/>
              <a:t>3/06/2010</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Date Placeholder 2"/>
          <p:cNvSpPr>
            <a:spLocks noGrp="1"/>
          </p:cNvSpPr>
          <p:nvPr>
            <p:ph type="dt" sz="half" idx="10"/>
          </p:nvPr>
        </p:nvSpPr>
        <p:spPr/>
        <p:txBody>
          <a:bodyPr/>
          <a:lstStyle/>
          <a:p>
            <a:fld id="{62F560A3-274A-4326-BCD6-8E8194B66FFE}" type="datetimeFigureOut">
              <a:rPr lang="nl-BE" smtClean="0"/>
              <a:pPr/>
              <a:t>3/06/2010</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F560A3-274A-4326-BCD6-8E8194B66FFE}" type="datetimeFigureOut">
              <a:rPr lang="nl-BE" smtClean="0"/>
              <a:pPr/>
              <a:t>3/06/2010</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560A3-274A-4326-BCD6-8E8194B66FFE}" type="datetimeFigureOut">
              <a:rPr lang="nl-BE" smtClean="0"/>
              <a:pPr/>
              <a:t>3/06/2010</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560A3-274A-4326-BCD6-8E8194B66FFE}" type="datetimeFigureOut">
              <a:rPr lang="nl-BE" smtClean="0"/>
              <a:pPr/>
              <a:t>3/06/2010</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A706D009-62F1-4B85-8C05-F71E9352C068}" type="slidenum">
              <a:rPr lang="nl-BE" smtClean="0"/>
              <a:pPr/>
              <a:t>‹#›</a:t>
            </a:fld>
            <a:endParaRPr lang="nl-BE"/>
          </a:p>
        </p:txBody>
      </p:sp>
    </p:spTree>
  </p:cSld>
  <p:clrMapOvr>
    <a:masterClrMapping/>
  </p:clrMapOvr>
  <p:transition spd="med">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B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560A3-274A-4326-BCD6-8E8194B66FFE}" type="datetimeFigureOut">
              <a:rPr lang="nl-BE" smtClean="0"/>
              <a:pPr/>
              <a:t>3/06/2010</a:t>
            </a:fld>
            <a:endParaRPr lang="nl-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6D009-62F1-4B85-8C05-F71E9352C068}" type="slidenum">
              <a:rPr lang="nl-BE" smtClean="0"/>
              <a:pPr/>
              <a:t>‹#›</a:t>
            </a:fld>
            <a:endParaRPr lang="nl-B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fade thruBlk="1"/>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71480"/>
            <a:ext cx="8643966" cy="4429156"/>
          </a:xfrm>
        </p:spPr>
        <p:txBody>
          <a:bodyPr>
            <a:normAutofit/>
          </a:bodyPr>
          <a:lstStyle/>
          <a:p>
            <a:r>
              <a:rPr lang="en-GB" sz="4800" b="1" dirty="0" smtClean="0"/>
              <a:t>The Reform of Belgian Arbitration Law and the UNCITRAL Model Law</a:t>
            </a:r>
            <a:br>
              <a:rPr lang="en-GB" sz="4800" b="1" dirty="0" smtClean="0"/>
            </a:br>
            <a:endParaRPr lang="en-GB" sz="4800" b="1" dirty="0"/>
          </a:p>
        </p:txBody>
      </p:sp>
      <p:sp>
        <p:nvSpPr>
          <p:cNvPr id="3" name="Subtitle 2"/>
          <p:cNvSpPr>
            <a:spLocks noGrp="1"/>
          </p:cNvSpPr>
          <p:nvPr>
            <p:ph type="subTitle" idx="1"/>
          </p:nvPr>
        </p:nvSpPr>
        <p:spPr>
          <a:xfrm>
            <a:off x="1571604" y="5286388"/>
            <a:ext cx="6129358" cy="709602"/>
          </a:xfrm>
        </p:spPr>
        <p:txBody>
          <a:bodyPr/>
          <a:lstStyle/>
          <a:p>
            <a:r>
              <a:rPr lang="nl-BE" dirty="0" smtClean="0"/>
              <a:t>Johan Billiet</a:t>
            </a:r>
            <a:endParaRPr lang="nl-BE" dirty="0"/>
          </a:p>
        </p:txBody>
      </p:sp>
      <p:pic>
        <p:nvPicPr>
          <p:cNvPr id="4" name="Picture 3" descr="un.gif"/>
          <p:cNvPicPr>
            <a:picLocks noChangeAspect="1"/>
          </p:cNvPicPr>
          <p:nvPr/>
        </p:nvPicPr>
        <p:blipFill>
          <a:blip r:embed="rId2" cstate="print"/>
          <a:stretch>
            <a:fillRect/>
          </a:stretch>
        </p:blipFill>
        <p:spPr>
          <a:xfrm>
            <a:off x="3857620" y="3571876"/>
            <a:ext cx="1685932" cy="1404944"/>
          </a:xfrm>
          <a:prstGeom prst="rect">
            <a:avLst/>
          </a:prstGeom>
        </p:spPr>
      </p:pic>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85728"/>
            <a:ext cx="7829576" cy="917596"/>
          </a:xfrm>
        </p:spPr>
        <p:txBody>
          <a:bodyPr/>
          <a:lstStyle/>
          <a:p>
            <a:r>
              <a:rPr lang="nl-BE" b="1" dirty="0" err="1" smtClean="0"/>
              <a:t>Introduction</a:t>
            </a:r>
            <a:endParaRPr lang="nl-BE" b="1" dirty="0"/>
          </a:p>
        </p:txBody>
      </p:sp>
      <p:sp>
        <p:nvSpPr>
          <p:cNvPr id="3" name="Content Placeholder 2"/>
          <p:cNvSpPr>
            <a:spLocks noGrp="1"/>
          </p:cNvSpPr>
          <p:nvPr>
            <p:ph idx="1"/>
          </p:nvPr>
        </p:nvSpPr>
        <p:spPr>
          <a:xfrm>
            <a:off x="357158" y="1357298"/>
            <a:ext cx="8329642" cy="4768865"/>
          </a:xfrm>
        </p:spPr>
        <p:style>
          <a:lnRef idx="1">
            <a:schemeClr val="dk1"/>
          </a:lnRef>
          <a:fillRef idx="2">
            <a:schemeClr val="dk1"/>
          </a:fillRef>
          <a:effectRef idx="1">
            <a:schemeClr val="dk1"/>
          </a:effectRef>
          <a:fontRef idx="minor">
            <a:schemeClr val="dk1"/>
          </a:fontRef>
        </p:style>
        <p:txBody>
          <a:bodyPr>
            <a:normAutofit fontScale="92500" lnSpcReduction="10000"/>
          </a:bodyPr>
          <a:lstStyle/>
          <a:p>
            <a:r>
              <a:rPr lang="en-GB" dirty="0" smtClean="0"/>
              <a:t>UNCITRAL improves the legal framework for international trade by modernizing legislative texts for use by States and non-legislative texts for use by commercial parties</a:t>
            </a:r>
          </a:p>
          <a:p>
            <a:r>
              <a:rPr lang="en-GB" dirty="0" smtClean="0"/>
              <a:t>UNCITRAL Model Law on arbitration is compatible with States of varying legal, social and economic systems</a:t>
            </a:r>
          </a:p>
          <a:p>
            <a:r>
              <a:rPr lang="en-GB" dirty="0" smtClean="0"/>
              <a:t>UNCITRAL Model Law promotes harmonious international economic relations and its use is becoming more widespread</a:t>
            </a:r>
            <a:endParaRPr lang="en-GB" dirty="0"/>
          </a:p>
        </p:txBody>
      </p:sp>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Introduction</a:t>
            </a:r>
            <a:r>
              <a:rPr lang="nl-BE" b="1" dirty="0" smtClean="0"/>
              <a:t>, </a:t>
            </a:r>
            <a:r>
              <a:rPr lang="nl-BE" b="1" dirty="0" err="1" smtClean="0"/>
              <a:t>Cont</a:t>
            </a:r>
            <a:r>
              <a:rPr lang="nl-BE" b="1" dirty="0" smtClean="0"/>
              <a:t>.</a:t>
            </a:r>
            <a:endParaRPr lang="nl-BE" b="1" dirty="0"/>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r>
              <a:rPr lang="en-US" dirty="0"/>
              <a:t>The following articles and </a:t>
            </a:r>
            <a:r>
              <a:rPr lang="en-US" dirty="0" smtClean="0"/>
              <a:t>provisions in </a:t>
            </a:r>
            <a:r>
              <a:rPr lang="en-US" dirty="0"/>
              <a:t>the UNCITRAL Model Law for International Commercial </a:t>
            </a:r>
            <a:r>
              <a:rPr lang="en-US" dirty="0" smtClean="0"/>
              <a:t>Arbitration are </a:t>
            </a:r>
            <a:r>
              <a:rPr lang="en-US" dirty="0"/>
              <a:t>currently not foreseen </a:t>
            </a:r>
            <a:r>
              <a:rPr lang="en-US" dirty="0" smtClean="0"/>
              <a:t>in </a:t>
            </a:r>
            <a:r>
              <a:rPr lang="en-US" dirty="0"/>
              <a:t>Belgian arbitration </a:t>
            </a:r>
            <a:r>
              <a:rPr lang="en-US" dirty="0" smtClean="0"/>
              <a:t>law, but for </a:t>
            </a:r>
            <a:r>
              <a:rPr lang="en-US" dirty="0"/>
              <a:t>Belgium’s national law to be </a:t>
            </a:r>
            <a:r>
              <a:rPr lang="en-US" dirty="0" smtClean="0"/>
              <a:t>harmonized, </a:t>
            </a:r>
            <a:r>
              <a:rPr lang="en-US" dirty="0"/>
              <a:t>it should consider embracing the following </a:t>
            </a:r>
            <a:r>
              <a:rPr lang="en-US" dirty="0" smtClean="0"/>
              <a:t>reforms:</a:t>
            </a:r>
            <a:endParaRPr lang="nl-BE" dirty="0"/>
          </a:p>
          <a:p>
            <a:endParaRPr lang="nl-BE" dirty="0"/>
          </a:p>
        </p:txBody>
      </p:sp>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Provisions</a:t>
            </a:r>
            <a:endParaRPr lang="en-US" b="1"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marL="514350" indent="-514350">
              <a:buAutoNum type="arabicPeriod"/>
            </a:pPr>
            <a:r>
              <a:rPr lang="en-US" dirty="0" smtClean="0"/>
              <a:t>Mechanism for Review of Fees and Expenses of Arbitrators</a:t>
            </a:r>
          </a:p>
          <a:p>
            <a:pPr marL="914400" lvl="1" indent="-514350"/>
            <a:r>
              <a:rPr lang="en-US" dirty="0" smtClean="0"/>
              <a:t>Allows for the fees and expenses of arbitrators to be reviewed at beginning and at the end of the arbitral proceedings</a:t>
            </a:r>
            <a:endParaRPr lang="en-US" dirty="0" smtClean="0"/>
          </a:p>
          <a:p>
            <a:pPr>
              <a:buNone/>
            </a:pPr>
            <a:endParaRPr lang="en-US" dirty="0" smtClean="0"/>
          </a:p>
          <a:p>
            <a:pPr marL="514350" indent="-514350">
              <a:buAutoNum type="arabicPeriod" startAt="2"/>
            </a:pPr>
            <a:r>
              <a:rPr lang="en-US" dirty="0" smtClean="0"/>
              <a:t>Exclusion of Liability/Immunity of Arbitrators</a:t>
            </a:r>
          </a:p>
          <a:p>
            <a:pPr marL="914400" lvl="1" indent="-514350"/>
            <a:r>
              <a:rPr lang="en-US" dirty="0" smtClean="0"/>
              <a:t>Freeing arbitrators from as much liability as possible gives them more freedom to decide on awards as they see fit without fear of large clai</a:t>
            </a:r>
            <a:r>
              <a:rPr lang="en-US" dirty="0" smtClean="0"/>
              <a:t>ms by dissatisfied parties</a:t>
            </a:r>
            <a:endParaRPr lang="en-US" dirty="0" smtClean="0"/>
          </a:p>
          <a:p>
            <a:endParaRPr lang="en-US" dirty="0" smtClean="0"/>
          </a:p>
          <a:p>
            <a:endParaRPr lang="en-US" dirty="0" smtClean="0"/>
          </a:p>
          <a:p>
            <a:endParaRPr lang="en-US" dirty="0"/>
          </a:p>
        </p:txBody>
      </p:sp>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Provisions</a:t>
            </a:r>
            <a:r>
              <a:rPr lang="nl-BE" b="1" dirty="0" smtClean="0"/>
              <a:t>, </a:t>
            </a:r>
            <a:r>
              <a:rPr lang="nl-BE" b="1" dirty="0" err="1" smtClean="0"/>
              <a:t>Cont</a:t>
            </a:r>
            <a:r>
              <a:rPr lang="nl-BE" b="1" dirty="0"/>
              <a:t>.</a:t>
            </a:r>
          </a:p>
        </p:txBody>
      </p:sp>
      <p:sp>
        <p:nvSpPr>
          <p:cNvPr id="3" name="Content Placeholder 2"/>
          <p:cNvSpPr>
            <a:spLocks noGrp="1"/>
          </p:cNvSpPr>
          <p:nvPr>
            <p:ph idx="1"/>
          </p:nvPr>
        </p:nvSpPr>
        <p:spPr>
          <a:xfrm>
            <a:off x="500034" y="1571612"/>
            <a:ext cx="8229600" cy="4525963"/>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marL="514350" indent="-514350">
              <a:buAutoNum type="arabicPeriod" startAt="3"/>
            </a:pPr>
            <a:r>
              <a:rPr lang="en-US" dirty="0" smtClean="0"/>
              <a:t>Inclusion of a Third Party before the Constitution of the Arbitral Tribunal</a:t>
            </a:r>
          </a:p>
          <a:p>
            <a:pPr marL="914400" lvl="1" indent="-514350"/>
            <a:r>
              <a:rPr lang="en-US" dirty="0" smtClean="0"/>
              <a:t>Allows for a third party to be joined in the arbitration as a party before the tribunal is constituted</a:t>
            </a:r>
          </a:p>
          <a:p>
            <a:pPr>
              <a:buNone/>
            </a:pPr>
            <a:endParaRPr lang="en-US" dirty="0" smtClean="0"/>
          </a:p>
          <a:p>
            <a:pPr marL="514350" indent="-514350">
              <a:buAutoNum type="arabicPeriod" startAt="4"/>
            </a:pPr>
            <a:r>
              <a:rPr lang="en-US" dirty="0" smtClean="0"/>
              <a:t>Multi Party Arbitration and </a:t>
            </a:r>
            <a:r>
              <a:rPr lang="en-US" dirty="0" err="1" smtClean="0"/>
              <a:t>Joinder</a:t>
            </a:r>
            <a:r>
              <a:rPr lang="en-US" dirty="0" smtClean="0"/>
              <a:t> of Third Parties</a:t>
            </a:r>
          </a:p>
          <a:p>
            <a:pPr marL="914400" lvl="1" indent="-514350"/>
            <a:r>
              <a:rPr lang="en-US" dirty="0" smtClean="0"/>
              <a:t>Forty percent of arbitration cases involve more than two parties</a:t>
            </a:r>
          </a:p>
          <a:p>
            <a:pPr marL="914400" lvl="1" indent="-514350"/>
            <a:r>
              <a:rPr lang="en-US" dirty="0" smtClean="0"/>
              <a:t>Multi party arbitration is more efficient </a:t>
            </a:r>
            <a:r>
              <a:rPr lang="en-US" dirty="0" smtClean="0"/>
              <a:t>and should be made easier in Belgium</a:t>
            </a:r>
            <a:endParaRPr lang="en-US" dirty="0" smtClean="0"/>
          </a:p>
          <a:p>
            <a:endParaRPr lang="en-US" dirty="0"/>
          </a:p>
        </p:txBody>
      </p:sp>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Provisions</a:t>
            </a:r>
            <a:r>
              <a:rPr lang="nl-BE" b="1" dirty="0" smtClean="0"/>
              <a:t>, </a:t>
            </a:r>
            <a:r>
              <a:rPr lang="nl-BE" b="1" dirty="0" err="1" smtClean="0"/>
              <a:t>Cont</a:t>
            </a:r>
            <a:r>
              <a:rPr lang="nl-BE" b="1" dirty="0" smtClean="0"/>
              <a:t>.</a:t>
            </a:r>
            <a:endParaRPr lang="nl-BE"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marL="514350" indent="-514350">
              <a:buAutoNum type="arabicPeriod" startAt="5"/>
            </a:pPr>
            <a:r>
              <a:rPr lang="en-US" dirty="0" smtClean="0"/>
              <a:t>Interim Measures – Costs</a:t>
            </a:r>
          </a:p>
          <a:p>
            <a:pPr marL="914400" lvl="1" indent="-514350"/>
            <a:r>
              <a:rPr lang="en-US" dirty="0" smtClean="0"/>
              <a:t>Under the Model Law, a party requesting an interim measure can only be liable for costs and damages caused by the measure or the order to any party if the measure is found to be inappropriate</a:t>
            </a:r>
          </a:p>
          <a:p>
            <a:pPr>
              <a:buNone/>
            </a:pPr>
            <a:endParaRPr lang="en-US" dirty="0" smtClean="0"/>
          </a:p>
          <a:p>
            <a:pPr marL="514350" indent="-514350">
              <a:buAutoNum type="arabicPeriod" startAt="6"/>
            </a:pPr>
            <a:r>
              <a:rPr lang="en-US" dirty="0" smtClean="0"/>
              <a:t>Possibility of a “Set-off Claim”</a:t>
            </a:r>
          </a:p>
          <a:p>
            <a:pPr marL="914400" lvl="1" indent="-514350"/>
            <a:r>
              <a:rPr lang="en-US" dirty="0" smtClean="0"/>
              <a:t>Under the Model Law, parties enjoy flexibility in filing their claims in regards to content, nature and specificity</a:t>
            </a:r>
          </a:p>
          <a:p>
            <a:pPr>
              <a:buNone/>
            </a:pPr>
            <a:endParaRPr lang="en-US" dirty="0" smtClean="0"/>
          </a:p>
          <a:p>
            <a:pPr>
              <a:buNone/>
            </a:pPr>
            <a:endParaRPr lang="en-US" dirty="0" smtClean="0"/>
          </a:p>
          <a:p>
            <a:pPr>
              <a:buNone/>
            </a:pPr>
            <a:endParaRPr lang="en-US" dirty="0"/>
          </a:p>
        </p:txBody>
      </p:sp>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Provisions</a:t>
            </a:r>
            <a:r>
              <a:rPr lang="nl-BE" b="1" dirty="0" smtClean="0"/>
              <a:t>, </a:t>
            </a:r>
            <a:r>
              <a:rPr lang="nl-BE" b="1" dirty="0" err="1" smtClean="0"/>
              <a:t>Cont</a:t>
            </a:r>
            <a:r>
              <a:rPr lang="nl-BE" b="1" dirty="0" smtClean="0"/>
              <a:t>.</a:t>
            </a:r>
            <a:endParaRPr lang="nl-BE" b="1" dirty="0"/>
          </a:p>
        </p:txBody>
      </p:sp>
      <p:sp>
        <p:nvSpPr>
          <p:cNvPr id="3" name="Content Placeholder 2"/>
          <p:cNvSpPr>
            <a:spLocks noGrp="1"/>
          </p:cNvSpPr>
          <p:nvPr>
            <p:ph idx="1"/>
          </p:nvPr>
        </p:nvSpPr>
        <p:spPr>
          <a:xfrm>
            <a:off x="500034" y="1643050"/>
            <a:ext cx="8229600" cy="4525963"/>
          </a:xfrm>
        </p:spPr>
        <p:style>
          <a:lnRef idx="1">
            <a:schemeClr val="accent1"/>
          </a:lnRef>
          <a:fillRef idx="2">
            <a:schemeClr val="accent1"/>
          </a:fillRef>
          <a:effectRef idx="1">
            <a:schemeClr val="accent1"/>
          </a:effectRef>
          <a:fontRef idx="minor">
            <a:schemeClr val="dk1"/>
          </a:fontRef>
        </p:style>
        <p:txBody>
          <a:bodyPr>
            <a:normAutofit/>
          </a:bodyPr>
          <a:lstStyle/>
          <a:p>
            <a:pPr marL="514350" indent="-514350">
              <a:buAutoNum type="arabicPeriod" startAt="7"/>
            </a:pPr>
            <a:r>
              <a:rPr lang="en-US" dirty="0" smtClean="0"/>
              <a:t>Use of Witnesses as Evidence</a:t>
            </a:r>
          </a:p>
          <a:p>
            <a:pPr marL="914400" lvl="1" indent="-514350"/>
            <a:r>
              <a:rPr lang="en-US" dirty="0" smtClean="0"/>
              <a:t>Parties cannot be witnesses in most civil law countries, but this provision suggests that any person should be allowed to serve as a witness</a:t>
            </a:r>
          </a:p>
          <a:p>
            <a:pPr>
              <a:buNone/>
            </a:pPr>
            <a:endParaRPr lang="en-US" dirty="0" smtClean="0"/>
          </a:p>
          <a:p>
            <a:pPr>
              <a:buNone/>
            </a:pPr>
            <a:endParaRPr lang="en-US" dirty="0"/>
          </a:p>
        </p:txBody>
      </p:sp>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Provisions</a:t>
            </a:r>
            <a:r>
              <a:rPr lang="nl-BE" b="1" dirty="0" smtClean="0"/>
              <a:t>, </a:t>
            </a:r>
            <a:r>
              <a:rPr lang="nl-BE" b="1" dirty="0" err="1" smtClean="0"/>
              <a:t>Cont</a:t>
            </a:r>
            <a:r>
              <a:rPr lang="nl-BE" b="1" dirty="0" smtClean="0"/>
              <a:t>.</a:t>
            </a:r>
            <a:endParaRPr lang="nl-BE" b="1"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marL="514350" indent="-514350">
              <a:buAutoNum type="arabicPeriod" startAt="8"/>
            </a:pPr>
            <a:r>
              <a:rPr lang="en-US" dirty="0" smtClean="0"/>
              <a:t>Commencement of Arbitral Proceedings:  The Challenge of Arbitrators &amp; Disclosures by Arbitrators and Representation and Assistance in Arbitral Proceedings</a:t>
            </a:r>
          </a:p>
          <a:p>
            <a:pPr marL="914400" lvl="1" indent="-514350"/>
            <a:r>
              <a:rPr lang="en-US" dirty="0" smtClean="0"/>
              <a:t>Belgium should adopt the Model Law on commencement of arbitral proceedings because there is no current Belgian law on the matter</a:t>
            </a:r>
          </a:p>
          <a:p>
            <a:pPr marL="914400" lvl="1" indent="-514350"/>
            <a:r>
              <a:rPr lang="en-US" dirty="0" smtClean="0"/>
              <a:t>Unlike the Model Law, the Belgian Judicial Code does not address how to challenge arbitrators or disclose potential conflicts of interest</a:t>
            </a:r>
          </a:p>
          <a:p>
            <a:pPr marL="914400" lvl="1" indent="-514350"/>
            <a:r>
              <a:rPr lang="en-US" dirty="0" smtClean="0"/>
              <a:t>There needs to be more communication as to who is allowed to represent parties </a:t>
            </a:r>
          </a:p>
          <a:p>
            <a:endParaRPr lang="en-US" dirty="0"/>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err="1" smtClean="0"/>
              <a:t>Conclusion</a:t>
            </a:r>
            <a:endParaRPr lang="nl-BE" b="1"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The UNCITRAL rules are becoming more and more widely used than those of ad hoc arbitrations</a:t>
            </a:r>
          </a:p>
          <a:p>
            <a:r>
              <a:rPr lang="en-US" dirty="0" smtClean="0"/>
              <a:t>Belgium will need to implement the new UNCITRAL Model Law</a:t>
            </a:r>
            <a:endParaRPr lang="en-US" dirty="0"/>
          </a:p>
        </p:txBody>
      </p:sp>
    </p:spTree>
  </p:cSld>
  <p:clrMapOvr>
    <a:masterClrMapping/>
  </p:clrMapOvr>
  <p:transition spd="med">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458</Words>
  <Application>Microsoft Office PowerPoint</Application>
  <PresentationFormat>On-screen Show (4:3)</PresentationFormat>
  <Paragraphs>40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The Reform of Belgian Arbitration Law and the UNCITRAL Model Law </vt:lpstr>
      <vt:lpstr>Introduction</vt:lpstr>
      <vt:lpstr>Introduction, Cont.</vt:lpstr>
      <vt:lpstr>Provisions</vt:lpstr>
      <vt:lpstr>Provisions, Cont.</vt:lpstr>
      <vt:lpstr>Provisions, Cont.</vt:lpstr>
      <vt:lpstr>Provisions, Cont.</vt:lpstr>
      <vt:lpstr>Provisions, Cont.</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Reform of Belgian Arbitration Law and the UNCITRAL Model Law</dc:title>
  <dc:creator>Katrien Willems</dc:creator>
  <cp:lastModifiedBy>Katrien Willems</cp:lastModifiedBy>
  <cp:revision>17</cp:revision>
  <dcterms:created xsi:type="dcterms:W3CDTF">2010-05-31T13:27:05Z</dcterms:created>
  <dcterms:modified xsi:type="dcterms:W3CDTF">2010-06-03T16:34:22Z</dcterms:modified>
</cp:coreProperties>
</file>